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Lato Bold Bold" charset="1" panose="020F0502020204030203"/>
      <p:regular r:id="rId18"/>
    </p:embeddedFont>
    <p:embeddedFont>
      <p:font typeface="Lato Hairline Bold" charset="1" panose="020F0502020204030203"/>
      <p:regular r:id="rId19"/>
    </p:embeddedFont>
    <p:embeddedFont>
      <p:font typeface="Montserrat Classic" charset="1" panose="00000500000000000000"/>
      <p:regular r:id="rId20"/>
    </p:embeddedFont>
    <p:embeddedFont>
      <p:font typeface="Lato Bold" charset="1" panose="020F0502020204030203"/>
      <p:regular r:id="rId21"/>
    </p:embeddedFont>
    <p:embeddedFont>
      <p:font typeface="Lato" charset="1" panose="020F0502020204030203"/>
      <p:regular r:id="rId22"/>
    </p:embeddedFont>
    <p:embeddedFont>
      <p:font typeface="Montserrat Light" charset="1" panose="00000400000000000000"/>
      <p:regular r:id="rId23"/>
    </p:embeddedFont>
    <p:embeddedFont>
      <p:font typeface="Montserrat Classic Bold" charset="1" panose="00000800000000000000"/>
      <p:regular r:id="rId24"/>
    </p:embeddedFont>
    <p:embeddedFont>
      <p:font typeface="Raleway Bold" charset="1" panose="020B0803030101060003"/>
      <p:regular r:id="rId25"/>
    </p:embeddedFont>
    <p:embeddedFont>
      <p:font typeface="Raleway Heavy" charset="1" panose="020B0003030101060003"/>
      <p:regular r:id="rId26"/>
    </p:embeddedFont>
    <p:embeddedFont>
      <p:font typeface="Raleway" charset="1" panose="020B0503030101060003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jpeg" Type="http://schemas.openxmlformats.org/officeDocument/2006/relationships/image"/><Relationship Id="rId5" Target="../media/image18.jpeg" Type="http://schemas.openxmlformats.org/officeDocument/2006/relationships/image"/><Relationship Id="rId6" Target="../media/image19.jpeg" Type="http://schemas.openxmlformats.org/officeDocument/2006/relationships/image"/><Relationship Id="rId7" Target="../media/image2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73747" y="-395617"/>
            <a:ext cx="19635494" cy="8988104"/>
          </a:xfrm>
          <a:custGeom>
            <a:avLst/>
            <a:gdLst/>
            <a:ahLst/>
            <a:cxnLst/>
            <a:rect r="r" b="b" t="t" l="l"/>
            <a:pathLst>
              <a:path h="8988104" w="19635494">
                <a:moveTo>
                  <a:pt x="0" y="0"/>
                </a:moveTo>
                <a:lnTo>
                  <a:pt x="19635494" y="0"/>
                </a:lnTo>
                <a:lnTo>
                  <a:pt x="19635494" y="8988104"/>
                </a:lnTo>
                <a:lnTo>
                  <a:pt x="0" y="89881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6" t="-30052" r="-44917" b="-82004"/>
            </a:stretch>
          </a:blipFill>
        </p:spPr>
      </p:sp>
      <p:sp>
        <p:nvSpPr>
          <p:cNvPr name="AutoShape 3" id="3"/>
          <p:cNvSpPr/>
          <p:nvPr/>
        </p:nvSpPr>
        <p:spPr>
          <a:xfrm rot="0">
            <a:off x="-925401" y="6108594"/>
            <a:ext cx="19796449" cy="4794356"/>
          </a:xfrm>
          <a:prstGeom prst="rect">
            <a:avLst/>
          </a:prstGeom>
          <a:solidFill>
            <a:srgbClr val="0066CC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1153180" y="7624229"/>
            <a:ext cx="16351699" cy="818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822"/>
              </a:lnSpc>
            </a:pPr>
            <a:r>
              <a:rPr lang="en-US" sz="7100" spc="710">
                <a:solidFill>
                  <a:srgbClr val="FFFFFF"/>
                </a:solidFill>
                <a:latin typeface="Lato Bold Bold"/>
              </a:rPr>
              <a:t>WASTE &amp; RECYCLING TOOLKIT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651955" y="8519160"/>
            <a:ext cx="10567174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40"/>
              </a:lnSpc>
            </a:pPr>
            <a:r>
              <a:rPr lang="en-US" sz="2600" spc="65">
                <a:solidFill>
                  <a:srgbClr val="FFFFFF"/>
                </a:solidFill>
                <a:latin typeface="Lato Hairline Bold"/>
              </a:rPr>
              <a:t>Presented by the American Shore and Beach Preservation Association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0" y="0"/>
            <a:ext cx="18448077" cy="6896403"/>
          </a:xfrm>
          <a:custGeom>
            <a:avLst/>
            <a:gdLst/>
            <a:ahLst/>
            <a:cxnLst/>
            <a:rect r="r" b="b" t="t" l="l"/>
            <a:pathLst>
              <a:path h="6896403" w="18448077">
                <a:moveTo>
                  <a:pt x="0" y="0"/>
                </a:moveTo>
                <a:lnTo>
                  <a:pt x="18448077" y="0"/>
                </a:lnTo>
                <a:lnTo>
                  <a:pt x="18448077" y="6896403"/>
                </a:lnTo>
                <a:lnTo>
                  <a:pt x="0" y="6896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2912" b="-156658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854532" y="-954949"/>
            <a:ext cx="6716664" cy="3364138"/>
            <a:chOff x="0" y="0"/>
            <a:chExt cx="8955552" cy="4485518"/>
          </a:xfrm>
        </p:grpSpPr>
        <p:sp>
          <p:nvSpPr>
            <p:cNvPr name="AutoShape 8" id="8"/>
            <p:cNvSpPr/>
            <p:nvPr/>
          </p:nvSpPr>
          <p:spPr>
            <a:xfrm rot="0">
              <a:off x="0" y="0"/>
              <a:ext cx="8955552" cy="4485518"/>
            </a:xfrm>
            <a:prstGeom prst="rect">
              <a:avLst/>
            </a:prstGeom>
            <a:solidFill>
              <a:srgbClr val="0066CC"/>
            </a:solidFill>
          </p:spPr>
        </p:sp>
        <p:sp>
          <p:nvSpPr>
            <p:cNvPr name="TextBox 9" id="9"/>
            <p:cNvSpPr txBox="true"/>
            <p:nvPr/>
          </p:nvSpPr>
          <p:spPr>
            <a:xfrm rot="0">
              <a:off x="775231" y="1647484"/>
              <a:ext cx="7289074" cy="2098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spc="210">
                  <a:solidFill>
                    <a:srgbClr val="FFFFFF"/>
                  </a:solidFill>
                  <a:latin typeface="Montserrat Classic"/>
                </a:rPr>
                <a:t>EDUCATION, SUSTAINABILITY, AND </a:t>
              </a:r>
            </a:p>
            <a:p>
              <a:pPr algn="l">
                <a:lnSpc>
                  <a:spcPts val="4200"/>
                </a:lnSpc>
              </a:pPr>
              <a:r>
                <a:rPr lang="en-US" sz="3000" spc="210">
                  <a:solidFill>
                    <a:srgbClr val="FFFFFF"/>
                  </a:solidFill>
                  <a:latin typeface="Montserrat Classic"/>
                </a:rPr>
                <a:t>TOURISM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851203" y="4290794"/>
            <a:ext cx="8292797" cy="3064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7054" indent="-358527" lvl="1">
              <a:lnSpc>
                <a:spcPts val="6080"/>
              </a:lnSpc>
              <a:buFont typeface="Arial"/>
              <a:buChar char="•"/>
            </a:pPr>
            <a:r>
              <a:rPr lang="en-US" sz="4343" spc="130">
                <a:solidFill>
                  <a:srgbClr val="150F80"/>
                </a:solidFill>
                <a:latin typeface="Lato"/>
              </a:rPr>
              <a:t>Sewage or effluent from toilet facilities must not enter the ground or water untreated.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60978" y="4376519"/>
            <a:ext cx="667722" cy="609838"/>
            <a:chOff x="0" y="0"/>
            <a:chExt cx="7075429" cy="64620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7" id="7"/>
          <p:cNvSpPr/>
          <p:nvPr/>
        </p:nvSpPr>
        <p:spPr>
          <a:xfrm flipH="false" flipV="false" rot="5400000">
            <a:off x="11021655" y="4089778"/>
            <a:ext cx="6537947" cy="4903461"/>
          </a:xfrm>
          <a:custGeom>
            <a:avLst/>
            <a:gdLst/>
            <a:ahLst/>
            <a:cxnLst/>
            <a:rect r="r" b="b" t="t" l="l"/>
            <a:pathLst>
              <a:path h="4903461" w="6537947">
                <a:moveTo>
                  <a:pt x="0" y="0"/>
                </a:moveTo>
                <a:lnTo>
                  <a:pt x="6537947" y="0"/>
                </a:lnTo>
                <a:lnTo>
                  <a:pt x="6537947" y="4903461"/>
                </a:lnTo>
                <a:lnTo>
                  <a:pt x="0" y="49034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2392" y="952500"/>
            <a:ext cx="18031302" cy="1347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21. The toilet or restroom facilities must have controlled sewage disposal.</a:t>
            </a:r>
          </a:p>
          <a:p>
            <a:pPr algn="ctr">
              <a:lnSpc>
                <a:spcPts val="5389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0" y="952500"/>
            <a:ext cx="18216086" cy="2032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22. There must be no unauthorized camping or driving and no dumping on the beach</a:t>
            </a:r>
          </a:p>
          <a:p>
            <a:pPr algn="ctr">
              <a:lnSpc>
                <a:spcPts val="538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798260" y="3449307"/>
            <a:ext cx="8345740" cy="5490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2287" indent="-371143" lvl="1">
              <a:lnSpc>
                <a:spcPts val="4813"/>
              </a:lnSpc>
              <a:buFont typeface="Arial"/>
              <a:buChar char="•"/>
            </a:pPr>
            <a:r>
              <a:rPr lang="en-US" sz="3438" spc="103">
                <a:solidFill>
                  <a:srgbClr val="150F80"/>
                </a:solidFill>
                <a:latin typeface="Lato"/>
              </a:rPr>
              <a:t>Unauthorized camping, driving, and dumping must be prohibited. </a:t>
            </a:r>
          </a:p>
          <a:p>
            <a:pPr algn="l" marL="742287" indent="-371143" lvl="1">
              <a:lnSpc>
                <a:spcPts val="4813"/>
              </a:lnSpc>
              <a:buFont typeface="Arial"/>
              <a:buChar char="•"/>
            </a:pPr>
            <a:r>
              <a:rPr lang="en-US" sz="3438" spc="103">
                <a:solidFill>
                  <a:srgbClr val="FF1616"/>
                </a:solidFill>
                <a:latin typeface="Lato"/>
              </a:rPr>
              <a:t>Locations that allow driving on the beach during the Blue Flag season must properly manage the practice through permitting and enforcement.</a:t>
            </a:r>
            <a:r>
              <a:rPr lang="en-US" sz="3438" spc="103">
                <a:solidFill>
                  <a:srgbClr val="150F80"/>
                </a:solidFill>
                <a:latin typeface="Lato"/>
              </a:rPr>
              <a:t> </a:t>
            </a:r>
          </a:p>
          <a:p>
            <a:pPr algn="l" marL="1484570" indent="-494857" lvl="2">
              <a:lnSpc>
                <a:spcPts val="4813"/>
              </a:lnSpc>
              <a:buFont typeface="Arial"/>
              <a:buChar char="⚬"/>
            </a:pPr>
            <a:r>
              <a:rPr lang="en-US" sz="3438" spc="103">
                <a:solidFill>
                  <a:srgbClr val="150F80"/>
                </a:solidFill>
                <a:latin typeface="Lato"/>
              </a:rPr>
              <a:t>You may be asked to provide additional details in your application as to these practices.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645" y="161996"/>
            <a:ext cx="17798989" cy="9744290"/>
            <a:chOff x="0" y="0"/>
            <a:chExt cx="191251360" cy="1047030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1251359" cy="104703066"/>
            </a:xfrm>
            <a:custGeom>
              <a:avLst/>
              <a:gdLst/>
              <a:ahLst/>
              <a:cxnLst/>
              <a:rect r="r" b="b" t="t" l="l"/>
              <a:pathLst>
                <a:path h="104703066" w="191251359">
                  <a:moveTo>
                    <a:pt x="191025301" y="0"/>
                  </a:moveTo>
                  <a:lnTo>
                    <a:pt x="0" y="0"/>
                  </a:lnTo>
                  <a:lnTo>
                    <a:pt x="0" y="104703066"/>
                  </a:lnTo>
                  <a:lnTo>
                    <a:pt x="191251359" y="104703066"/>
                  </a:lnTo>
                  <a:lnTo>
                    <a:pt x="191251359" y="0"/>
                  </a:lnTo>
                  <a:lnTo>
                    <a:pt x="191025301" y="0"/>
                  </a:lnTo>
                  <a:close/>
                  <a:moveTo>
                    <a:pt x="191025301" y="104477009"/>
                  </a:moveTo>
                  <a:lnTo>
                    <a:pt x="228600" y="104477009"/>
                  </a:lnTo>
                  <a:lnTo>
                    <a:pt x="228600" y="228600"/>
                  </a:lnTo>
                  <a:lnTo>
                    <a:pt x="191025301" y="228600"/>
                  </a:lnTo>
                  <a:lnTo>
                    <a:pt x="191025301" y="104477009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382539" y="9743485"/>
            <a:ext cx="1735271" cy="162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46"/>
              </a:lnSpc>
            </a:pPr>
            <a:r>
              <a:rPr lang="en-US" sz="1061">
                <a:solidFill>
                  <a:srgbClr val="0066CC"/>
                </a:solidFill>
                <a:latin typeface="Raleway Bold"/>
              </a:rPr>
              <a:t>Page 09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28700" y="2524719"/>
            <a:ext cx="4243570" cy="1340050"/>
          </a:xfrm>
          <a:custGeom>
            <a:avLst/>
            <a:gdLst/>
            <a:ahLst/>
            <a:cxnLst/>
            <a:rect r="r" b="b" t="t" l="l"/>
            <a:pathLst>
              <a:path h="1340050" w="4243570">
                <a:moveTo>
                  <a:pt x="0" y="0"/>
                </a:moveTo>
                <a:lnTo>
                  <a:pt x="4243570" y="0"/>
                </a:lnTo>
                <a:lnTo>
                  <a:pt x="4243570" y="1340050"/>
                </a:lnTo>
                <a:lnTo>
                  <a:pt x="0" y="13400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08336" r="0" b="-108336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4372736" y="3022419"/>
            <a:ext cx="3915264" cy="4807791"/>
          </a:xfrm>
          <a:custGeom>
            <a:avLst/>
            <a:gdLst/>
            <a:ahLst/>
            <a:cxnLst/>
            <a:rect r="r" b="b" t="t" l="l"/>
            <a:pathLst>
              <a:path h="4807791" w="3915264">
                <a:moveTo>
                  <a:pt x="3915264" y="0"/>
                </a:moveTo>
                <a:lnTo>
                  <a:pt x="0" y="0"/>
                </a:lnTo>
                <a:lnTo>
                  <a:pt x="0" y="4807791"/>
                </a:lnTo>
                <a:lnTo>
                  <a:pt x="3915264" y="4807791"/>
                </a:lnTo>
                <a:lnTo>
                  <a:pt x="3915264" y="0"/>
                </a:lnTo>
                <a:close/>
              </a:path>
            </a:pathLst>
          </a:custGeom>
          <a:blipFill>
            <a:blip r:embed="rId4"/>
            <a:stretch>
              <a:fillRect l="0" t="-4290" r="0" b="-429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849171" y="6875331"/>
            <a:ext cx="5615903" cy="2849103"/>
          </a:xfrm>
          <a:custGeom>
            <a:avLst/>
            <a:gdLst/>
            <a:ahLst/>
            <a:cxnLst/>
            <a:rect r="r" b="b" t="t" l="l"/>
            <a:pathLst>
              <a:path h="2849103" w="5615903">
                <a:moveTo>
                  <a:pt x="0" y="0"/>
                </a:moveTo>
                <a:lnTo>
                  <a:pt x="5615903" y="0"/>
                </a:lnTo>
                <a:lnTo>
                  <a:pt x="5615903" y="2849104"/>
                </a:lnTo>
                <a:lnTo>
                  <a:pt x="0" y="28491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7833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849171" y="1224406"/>
            <a:ext cx="4413827" cy="4941943"/>
          </a:xfrm>
          <a:custGeom>
            <a:avLst/>
            <a:gdLst/>
            <a:ahLst/>
            <a:cxnLst/>
            <a:rect r="r" b="b" t="t" l="l"/>
            <a:pathLst>
              <a:path h="4941943" w="4413827">
                <a:moveTo>
                  <a:pt x="0" y="0"/>
                </a:moveTo>
                <a:lnTo>
                  <a:pt x="4413827" y="0"/>
                </a:lnTo>
                <a:lnTo>
                  <a:pt x="4413827" y="4941943"/>
                </a:lnTo>
                <a:lnTo>
                  <a:pt x="0" y="49419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542" r="0" b="-954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676126"/>
            <a:ext cx="5685106" cy="1771400"/>
          </a:xfrm>
          <a:custGeom>
            <a:avLst/>
            <a:gdLst/>
            <a:ahLst/>
            <a:cxnLst/>
            <a:rect r="r" b="b" t="t" l="l"/>
            <a:pathLst>
              <a:path h="1771400" w="5685106">
                <a:moveTo>
                  <a:pt x="0" y="0"/>
                </a:moveTo>
                <a:lnTo>
                  <a:pt x="5685106" y="0"/>
                </a:lnTo>
                <a:lnTo>
                  <a:pt x="5685106" y="1771401"/>
                </a:lnTo>
                <a:lnTo>
                  <a:pt x="0" y="17714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74220" r="0" b="-153697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50857" y="2760785"/>
            <a:ext cx="4505661" cy="896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5"/>
              </a:lnSpc>
            </a:pPr>
            <a:r>
              <a:rPr lang="en-US" sz="3199">
                <a:solidFill>
                  <a:srgbClr val="FFFFFF"/>
                </a:solidFill>
                <a:latin typeface="Raleway Heavy"/>
              </a:rPr>
              <a:t>STEPS FOR MEASURING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37841" y="4514005"/>
            <a:ext cx="4869842" cy="526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73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Lay out and secure the measurement  grid.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0251" y="5221032"/>
            <a:ext cx="2703440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0251" y="5502760"/>
            <a:ext cx="4817955" cy="37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Pick 20 random squares.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0251" y="6030445"/>
            <a:ext cx="2703440" cy="305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9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0251" y="6421732"/>
            <a:ext cx="4695283" cy="526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73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Sift the surface sand in the square (about 5cm deep) for debris. 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60251" y="7072099"/>
            <a:ext cx="2703440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05755" y="7560164"/>
            <a:ext cx="481795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95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Remove large waste debris or obvious micro plastics. 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83346" y="8217389"/>
            <a:ext cx="2703440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5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05755" y="8595612"/>
            <a:ext cx="481795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95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Sift through the sand down to about 20 cm and remove any further debris. 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320698" y="6737962"/>
            <a:ext cx="2703440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320698" y="7200919"/>
            <a:ext cx="4482968" cy="774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73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Take a picture of the waste and </a:t>
            </a:r>
          </a:p>
          <a:p>
            <a:pPr algn="l">
              <a:lnSpc>
                <a:spcPts val="1973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track the number of total waste </a:t>
            </a:r>
          </a:p>
          <a:p>
            <a:pPr algn="l">
              <a:lnSpc>
                <a:spcPts val="1973"/>
              </a:lnSpc>
            </a:pPr>
            <a:r>
              <a:rPr lang="en-US" sz="2100">
                <a:solidFill>
                  <a:srgbClr val="1F1C0D"/>
                </a:solidFill>
                <a:latin typeface="Raleway"/>
              </a:rPr>
              <a:t>and frequency of each waste type.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6987724" y="287166"/>
            <a:ext cx="9925121" cy="937239"/>
            <a:chOff x="0" y="0"/>
            <a:chExt cx="13233495" cy="124965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38100"/>
              <a:ext cx="13233495" cy="767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31"/>
                </a:lnSpc>
              </a:pPr>
              <a:r>
                <a:rPr lang="en-US" sz="4010">
                  <a:solidFill>
                    <a:srgbClr val="0066CC"/>
                  </a:solidFill>
                  <a:latin typeface="Raleway Heavy"/>
                </a:rPr>
                <a:t>BEACH LITTER MEASUREMENT SYSTEM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878230"/>
              <a:ext cx="13233495" cy="3714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063"/>
                </a:lnSpc>
              </a:pPr>
              <a:r>
                <a:rPr lang="en-US" sz="1910">
                  <a:solidFill>
                    <a:srgbClr val="0066CC"/>
                  </a:solidFill>
                  <a:latin typeface="Raleway Bold"/>
                </a:rPr>
                <a:t>appendix F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6320698" y="2769610"/>
            <a:ext cx="3943962" cy="3968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5"/>
              </a:lnSpc>
            </a:pPr>
            <a:r>
              <a:rPr lang="en-US" sz="2068">
                <a:solidFill>
                  <a:srgbClr val="1F1C0D"/>
                </a:solidFill>
                <a:latin typeface="Raleway"/>
              </a:rPr>
              <a:t>The Beach Litter Measurement System (BLMS) is a grading system for how clean a beach is at a given point. This tool is looking for waste not natural debris. The process is outlined in Appendix F in the explanatory document. Below is a simplified set of steps based on the Mexican model.  </a:t>
            </a:r>
          </a:p>
          <a:p>
            <a:pPr algn="l">
              <a:lnSpc>
                <a:spcPts val="2895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060251" y="4106362"/>
            <a:ext cx="2703440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31"/>
              </a:lnSpc>
            </a:pPr>
            <a:r>
              <a:rPr lang="en-US" sz="2100">
                <a:solidFill>
                  <a:srgbClr val="0066CC"/>
                </a:solidFill>
                <a:latin typeface="Raleway Bold"/>
              </a:rPr>
              <a:t>Step 1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6072619" y="952500"/>
            <a:ext cx="6070848" cy="654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Resources Available to Sites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3221731"/>
            <a:ext cx="8993684" cy="4036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Slide Deck  </a:t>
            </a:r>
          </a:p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Waste and Recycling Toolkit </a:t>
            </a:r>
          </a:p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Summer Series Recordings</a:t>
            </a:r>
          </a:p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Meeting Recording</a:t>
            </a:r>
          </a:p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Assistance meeting with program partners</a:t>
            </a:r>
          </a:p>
          <a:p>
            <a:pPr algn="l">
              <a:lnSpc>
                <a:spcPts val="5389"/>
              </a:lnSpc>
            </a:pPr>
            <a:r>
              <a:rPr lang="en-US" sz="3849">
                <a:solidFill>
                  <a:srgbClr val="0066CC"/>
                </a:solidFill>
                <a:latin typeface="Lato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611349" y="-866313"/>
            <a:ext cx="19510699" cy="6009813"/>
          </a:xfrm>
          <a:prstGeom prst="rect">
            <a:avLst/>
          </a:prstGeom>
          <a:solidFill>
            <a:srgbClr val="0066CC">
              <a:alpha val="54902"/>
            </a:srgbClr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7283756" y="3283256"/>
            <a:ext cx="3720487" cy="3720487"/>
          </a:xfrm>
          <a:custGeom>
            <a:avLst/>
            <a:gdLst/>
            <a:ahLst/>
            <a:cxnLst/>
            <a:rect r="r" b="b" t="t" l="l"/>
            <a:pathLst>
              <a:path h="3720487" w="3720487">
                <a:moveTo>
                  <a:pt x="0" y="0"/>
                </a:moveTo>
                <a:lnTo>
                  <a:pt x="3720488" y="0"/>
                </a:lnTo>
                <a:lnTo>
                  <a:pt x="3720488" y="3720488"/>
                </a:lnTo>
                <a:lnTo>
                  <a:pt x="0" y="37204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95702" y="3283256"/>
            <a:ext cx="3720487" cy="3720487"/>
          </a:xfrm>
          <a:custGeom>
            <a:avLst/>
            <a:gdLst/>
            <a:ahLst/>
            <a:cxnLst/>
            <a:rect r="r" b="b" t="t" l="l"/>
            <a:pathLst>
              <a:path h="3720487" w="3720487">
                <a:moveTo>
                  <a:pt x="0" y="0"/>
                </a:moveTo>
                <a:lnTo>
                  <a:pt x="3720488" y="0"/>
                </a:lnTo>
                <a:lnTo>
                  <a:pt x="3720488" y="3720488"/>
                </a:lnTo>
                <a:lnTo>
                  <a:pt x="0" y="37204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71810" y="3283256"/>
            <a:ext cx="3720487" cy="3720487"/>
          </a:xfrm>
          <a:custGeom>
            <a:avLst/>
            <a:gdLst/>
            <a:ahLst/>
            <a:cxnLst/>
            <a:rect r="r" b="b" t="t" l="l"/>
            <a:pathLst>
              <a:path h="3720487" w="3720487">
                <a:moveTo>
                  <a:pt x="0" y="0"/>
                </a:moveTo>
                <a:lnTo>
                  <a:pt x="3720488" y="0"/>
                </a:lnTo>
                <a:lnTo>
                  <a:pt x="3720488" y="3720488"/>
                </a:lnTo>
                <a:lnTo>
                  <a:pt x="0" y="37204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2847400" y="3537857"/>
            <a:ext cx="2969308" cy="2828925"/>
            <a:chOff x="0" y="0"/>
            <a:chExt cx="1772920" cy="16891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379681" y="4567235"/>
            <a:ext cx="1152530" cy="115253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50F80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2268610" y="7400925"/>
            <a:ext cx="412688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spc="50">
                <a:solidFill>
                  <a:srgbClr val="1E3148"/>
                </a:solidFill>
                <a:latin typeface="Lato Bold"/>
              </a:rPr>
              <a:t>Important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80556" y="7400925"/>
            <a:ext cx="412688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spc="50">
                <a:solidFill>
                  <a:srgbClr val="1E3148"/>
                </a:solidFill>
                <a:latin typeface="Lato Bold"/>
              </a:rPr>
              <a:t>For Application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892502" y="7410450"/>
            <a:ext cx="412688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000" spc="50">
                <a:solidFill>
                  <a:srgbClr val="1E3148"/>
                </a:solidFill>
                <a:latin typeface="Montserrat Light"/>
              </a:rPr>
              <a:t>General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51520" y="1144212"/>
            <a:ext cx="10984960" cy="777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0"/>
              </a:lnSpc>
            </a:pPr>
            <a:r>
              <a:rPr lang="en-US" sz="4800" spc="480">
                <a:solidFill>
                  <a:srgbClr val="FFFFFF"/>
                </a:solidFill>
                <a:latin typeface="Montserrat Classic Bold"/>
              </a:rPr>
              <a:t>LEGEND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702204" y="3954871"/>
            <a:ext cx="2854328" cy="2606888"/>
            <a:chOff x="0" y="0"/>
            <a:chExt cx="7075429" cy="646206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6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4278145" y="-291942"/>
            <a:ext cx="4344819" cy="10870885"/>
          </a:xfrm>
          <a:prstGeom prst="rect">
            <a:avLst/>
          </a:prstGeom>
          <a:solidFill>
            <a:srgbClr val="FFFFFF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2285041"/>
            <a:ext cx="8432578" cy="6448578"/>
          </a:xfrm>
          <a:custGeom>
            <a:avLst/>
            <a:gdLst/>
            <a:ahLst/>
            <a:cxnLst/>
            <a:rect r="r" b="b" t="t" l="l"/>
            <a:pathLst>
              <a:path h="6448578" w="8432578">
                <a:moveTo>
                  <a:pt x="0" y="0"/>
                </a:moveTo>
                <a:lnTo>
                  <a:pt x="8432578" y="0"/>
                </a:lnTo>
                <a:lnTo>
                  <a:pt x="8432578" y="6448579"/>
                </a:lnTo>
                <a:lnTo>
                  <a:pt x="0" y="6448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753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615315"/>
            <a:ext cx="947896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0"/>
              </a:lnSpc>
            </a:pPr>
            <a:r>
              <a:rPr lang="en-US" sz="4800" spc="480">
                <a:solidFill>
                  <a:srgbClr val="FFFFFF"/>
                </a:solidFill>
                <a:latin typeface="Lato Bold Bold"/>
              </a:rPr>
              <a:t>CRITERIA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703070"/>
            <a:ext cx="9472614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spc="130">
                <a:solidFill>
                  <a:srgbClr val="FFFFFF"/>
                </a:solidFill>
                <a:latin typeface="Lato Hairline Bold"/>
              </a:rPr>
              <a:t>ENVIRONMENTAL EDUCATION AND INFORMATION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454804"/>
            <a:ext cx="9472614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spc="130">
                <a:solidFill>
                  <a:srgbClr val="FFFFFF"/>
                </a:solidFill>
                <a:latin typeface="Lato Hairline Bold"/>
              </a:rPr>
              <a:t>WATER QUALITY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254060"/>
            <a:ext cx="9472614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spc="130">
                <a:solidFill>
                  <a:srgbClr val="FFFFFF"/>
                </a:solidFill>
                <a:latin typeface="Lato Hairline Bold"/>
              </a:rPr>
              <a:t>ENVIRONMENTAL MANAGEMENT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35050" y="2089785"/>
            <a:ext cx="1170320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Environmental Education Activities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Information about the Environment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Code of Conduct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35050" y="3841519"/>
            <a:ext cx="1170320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Frequent Water Sampling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Excellent Bathing Water Quality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Appropriate Sewage/Industrial Wastewater Management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35050" y="5640775"/>
            <a:ext cx="11703204" cy="189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Environmental Management Plan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Waste Management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Sustainable use of Resources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Adequate and Clean Facilities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Proper Maintenance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7698175"/>
            <a:ext cx="9472614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spc="130">
                <a:solidFill>
                  <a:srgbClr val="FFFFFF"/>
                </a:solidFill>
                <a:latin typeface="Lato Hairline Bold"/>
              </a:rPr>
              <a:t>SAFETY AND SERVICES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35050" y="8084890"/>
            <a:ext cx="11703204" cy="189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Emergency Plans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Lifeguards and First-aid Equipment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Accident Prevention Measures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Risk Assessments</a:t>
            </a:r>
          </a:p>
          <a:p>
            <a:pPr algn="l">
              <a:lnSpc>
                <a:spcPts val="3000"/>
              </a:lnSpc>
            </a:pPr>
            <a:r>
              <a:rPr lang="en-US" sz="2000" spc="50">
                <a:solidFill>
                  <a:srgbClr val="FFFFFF"/>
                </a:solidFill>
                <a:latin typeface="Lato"/>
              </a:rPr>
              <a:t>Access for All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193440" y="3533645"/>
            <a:ext cx="11039819" cy="7359879"/>
          </a:xfrm>
          <a:custGeom>
            <a:avLst/>
            <a:gdLst/>
            <a:ahLst/>
            <a:cxnLst/>
            <a:rect r="r" b="b" t="t" l="l"/>
            <a:pathLst>
              <a:path h="7359879" w="11039819">
                <a:moveTo>
                  <a:pt x="0" y="0"/>
                </a:moveTo>
                <a:lnTo>
                  <a:pt x="11039819" y="0"/>
                </a:lnTo>
                <a:lnTo>
                  <a:pt x="11039819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952500"/>
            <a:ext cx="18216086" cy="2716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6. A code of conduct that reflects appropriate laws and/or regulations governing the use of the beach and surrounding areas must be displayed.</a:t>
            </a:r>
          </a:p>
          <a:p>
            <a:pPr algn="ctr">
              <a:lnSpc>
                <a:spcPts val="5389"/>
              </a:lnSpc>
            </a:pPr>
          </a:p>
          <a:p>
            <a:pPr algn="ctr">
              <a:lnSpc>
                <a:spcPts val="538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314870" y="2771775"/>
            <a:ext cx="5829130" cy="7035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04029" indent="-252014" lvl="1">
              <a:lnSpc>
                <a:spcPts val="4274"/>
              </a:lnSpc>
              <a:buFont typeface="Arial"/>
              <a:buChar char="•"/>
            </a:pPr>
            <a:r>
              <a:rPr lang="en-US" sz="3052" spc="91">
                <a:solidFill>
                  <a:srgbClr val="150F80"/>
                </a:solidFill>
                <a:latin typeface="Lato"/>
              </a:rPr>
              <a:t>The code of conduct must address the activities of beach users. </a:t>
            </a:r>
          </a:p>
          <a:p>
            <a:pPr algn="l" marL="504029" indent="-252014" lvl="1">
              <a:lnSpc>
                <a:spcPts val="4274"/>
              </a:lnSpc>
              <a:buFont typeface="Arial"/>
              <a:buChar char="•"/>
            </a:pPr>
            <a:r>
              <a:rPr lang="en-US" sz="3052" spc="91">
                <a:solidFill>
                  <a:srgbClr val="150F80"/>
                </a:solidFill>
                <a:latin typeface="Lato"/>
              </a:rPr>
              <a:t>It must be included on the information board. </a:t>
            </a:r>
          </a:p>
          <a:p>
            <a:pPr algn="l" marL="504029" indent="-252014" lvl="1">
              <a:lnSpc>
                <a:spcPts val="4274"/>
              </a:lnSpc>
              <a:buFont typeface="Arial"/>
              <a:buChar char="•"/>
            </a:pPr>
            <a:r>
              <a:rPr lang="en-US" sz="3052" spc="91">
                <a:solidFill>
                  <a:srgbClr val="150F80"/>
                </a:solidFill>
                <a:latin typeface="Lato"/>
              </a:rPr>
              <a:t>It must include any rules on domestic animals, fishing, littering, camping, fires, zoning, etc. </a:t>
            </a:r>
          </a:p>
          <a:p>
            <a:pPr algn="l" marL="504028" indent="-252014" lvl="1">
              <a:lnSpc>
                <a:spcPts val="4274"/>
              </a:lnSpc>
              <a:buFont typeface="Arial"/>
              <a:buChar char="•"/>
            </a:pPr>
            <a:r>
              <a:rPr lang="en-US" sz="3052" spc="91">
                <a:solidFill>
                  <a:srgbClr val="150F80"/>
                </a:solidFill>
                <a:latin typeface="Lato"/>
              </a:rPr>
              <a:t>The period lifesaving equipment/lifeguards are available must also be on the information board. 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2604818" y="5313942"/>
            <a:ext cx="710052" cy="676482"/>
            <a:chOff x="0" y="0"/>
            <a:chExt cx="1772920" cy="16891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545343" y="3114752"/>
            <a:ext cx="8357118" cy="6267838"/>
          </a:xfrm>
          <a:custGeom>
            <a:avLst/>
            <a:gdLst/>
            <a:ahLst/>
            <a:cxnLst/>
            <a:rect r="r" b="b" t="t" l="l"/>
            <a:pathLst>
              <a:path h="6267838" w="8357118">
                <a:moveTo>
                  <a:pt x="0" y="0"/>
                </a:moveTo>
                <a:lnTo>
                  <a:pt x="8357118" y="0"/>
                </a:lnTo>
                <a:lnTo>
                  <a:pt x="8357118" y="6267839"/>
                </a:lnTo>
                <a:lnTo>
                  <a:pt x="0" y="62678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938395" y="952500"/>
            <a:ext cx="8339296" cy="1347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15. The beach must be clean.</a:t>
            </a:r>
          </a:p>
          <a:p>
            <a:pPr algn="ctr">
              <a:lnSpc>
                <a:spcPts val="538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621531" y="3524168"/>
            <a:ext cx="7486512" cy="5179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3159" indent="-301579" lvl="1">
              <a:lnSpc>
                <a:spcPts val="5114"/>
              </a:lnSpc>
              <a:buFont typeface="Arial"/>
              <a:buChar char="•"/>
            </a:pPr>
            <a:r>
              <a:rPr lang="en-US" sz="3653" spc="109">
                <a:solidFill>
                  <a:srgbClr val="150F80"/>
                </a:solidFill>
                <a:latin typeface="Lato"/>
              </a:rPr>
              <a:t>Beaches, paths, and parking areas must be clean. </a:t>
            </a:r>
          </a:p>
          <a:p>
            <a:pPr algn="l" marL="603159" indent="-301579" lvl="1">
              <a:lnSpc>
                <a:spcPts val="5114"/>
              </a:lnSpc>
              <a:buFont typeface="Arial"/>
              <a:buChar char="•"/>
            </a:pPr>
            <a:r>
              <a:rPr lang="en-US" sz="3653" spc="109">
                <a:solidFill>
                  <a:srgbClr val="150F80"/>
                </a:solidFill>
                <a:latin typeface="Lato"/>
              </a:rPr>
              <a:t>Cleaning may be mechanical or manual. </a:t>
            </a:r>
          </a:p>
          <a:p>
            <a:pPr algn="l" marL="603158" indent="-301579" lvl="1">
              <a:lnSpc>
                <a:spcPts val="5114"/>
              </a:lnSpc>
              <a:buFont typeface="Arial"/>
              <a:buChar char="•"/>
            </a:pPr>
            <a:r>
              <a:rPr lang="en-US" sz="3653" spc="109">
                <a:solidFill>
                  <a:srgbClr val="150F80"/>
                </a:solidFill>
                <a:latin typeface="Lato"/>
              </a:rPr>
              <a:t>Cleaning must take into consideration flora, fauna, sensitive areas, and sensitive species.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3463776"/>
            <a:ext cx="667722" cy="609838"/>
            <a:chOff x="0" y="0"/>
            <a:chExt cx="7075429" cy="64620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391283" y="3793868"/>
            <a:ext cx="8445795" cy="4750760"/>
          </a:xfrm>
          <a:custGeom>
            <a:avLst/>
            <a:gdLst/>
            <a:ahLst/>
            <a:cxnLst/>
            <a:rect r="r" b="b" t="t" l="l"/>
            <a:pathLst>
              <a:path h="4750760" w="8445795">
                <a:moveTo>
                  <a:pt x="0" y="0"/>
                </a:moveTo>
                <a:lnTo>
                  <a:pt x="8445796" y="0"/>
                </a:lnTo>
                <a:lnTo>
                  <a:pt x="8445796" y="4750760"/>
                </a:lnTo>
                <a:lnTo>
                  <a:pt x="0" y="4750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183640" y="952500"/>
            <a:ext cx="15848806" cy="2032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16. Algal vegetation or natural debris must be left on the beach.</a:t>
            </a:r>
          </a:p>
          <a:p>
            <a:pPr algn="ctr">
              <a:lnSpc>
                <a:spcPts val="5389"/>
              </a:lnSpc>
            </a:pPr>
          </a:p>
          <a:p>
            <a:pPr algn="ctr">
              <a:lnSpc>
                <a:spcPts val="538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623070" y="3013520"/>
            <a:ext cx="7520930" cy="624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8392" indent="-264196" lvl="1">
              <a:lnSpc>
                <a:spcPts val="4480"/>
              </a:lnSpc>
              <a:buFont typeface="Arial"/>
              <a:buChar char="•"/>
            </a:pPr>
            <a:r>
              <a:rPr lang="en-US" sz="3200" spc="96">
                <a:solidFill>
                  <a:srgbClr val="150F80"/>
                </a:solidFill>
                <a:latin typeface="Lato"/>
              </a:rPr>
              <a:t>Algal vegetation and natural debris must be left on the beach unless it has become a hazard or hinders access of users. </a:t>
            </a:r>
          </a:p>
          <a:p>
            <a:pPr algn="l" marL="528392" indent="-264196" lvl="1">
              <a:lnSpc>
                <a:spcPts val="4480"/>
              </a:lnSpc>
              <a:buFont typeface="Arial"/>
              <a:buChar char="•"/>
            </a:pPr>
            <a:r>
              <a:rPr lang="en-US" sz="3200" spc="96">
                <a:solidFill>
                  <a:srgbClr val="FF1616"/>
                </a:solidFill>
                <a:latin typeface="Lato"/>
              </a:rPr>
              <a:t>Triggers for removal must be clearly identified in the beach management plan.</a:t>
            </a:r>
            <a:r>
              <a:rPr lang="en-US" sz="3200" spc="96">
                <a:solidFill>
                  <a:srgbClr val="150F80"/>
                </a:solidFill>
                <a:latin typeface="Lato"/>
              </a:rPr>
              <a:t> </a:t>
            </a:r>
          </a:p>
          <a:p>
            <a:pPr algn="l" marL="528391" indent="-264195" lvl="1">
              <a:lnSpc>
                <a:spcPts val="4480"/>
              </a:lnSpc>
              <a:buFont typeface="Arial"/>
              <a:buChar char="•"/>
            </a:pPr>
            <a:r>
              <a:rPr lang="en-US" sz="3200" spc="96">
                <a:solidFill>
                  <a:srgbClr val="150F80"/>
                </a:solidFill>
                <a:latin typeface="Lato"/>
              </a:rPr>
              <a:t>If and when removal occurs, it is recommended to focus on limited areas and disposal in environmentally friendly ways.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5143500"/>
            <a:ext cx="594370" cy="542844"/>
            <a:chOff x="0" y="0"/>
            <a:chExt cx="7075429" cy="64620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42951" y="2919797"/>
            <a:ext cx="8873135" cy="7228275"/>
            <a:chOff x="0" y="0"/>
            <a:chExt cx="11830847" cy="963770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1631" t="22537" r="14748" b="0"/>
            <a:stretch>
              <a:fillRect/>
            </a:stretch>
          </p:blipFill>
          <p:spPr>
            <a:xfrm flipH="false" flipV="false">
              <a:off x="0" y="0"/>
              <a:ext cx="5851923" cy="475535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26021" t="0" r="26021" b="0"/>
            <a:stretch>
              <a:fillRect/>
            </a:stretch>
          </p:blipFill>
          <p:spPr>
            <a:xfrm flipH="false" flipV="false">
              <a:off x="5978923" y="0"/>
              <a:ext cx="5851923" cy="475535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40320" t="13470" r="8141" b="12074"/>
            <a:stretch>
              <a:fillRect/>
            </a:stretch>
          </p:blipFill>
          <p:spPr>
            <a:xfrm flipH="false" flipV="false">
              <a:off x="0" y="4882350"/>
              <a:ext cx="5851923" cy="475535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3852" t="0" r="3852" b="0"/>
            <a:stretch>
              <a:fillRect/>
            </a:stretch>
          </p:blipFill>
          <p:spPr>
            <a:xfrm flipH="false" flipV="false">
              <a:off x="5978923" y="4882350"/>
              <a:ext cx="5851923" cy="4755350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406117" y="3838394"/>
            <a:ext cx="7737883" cy="4895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074" indent="-334537" lvl="1">
              <a:lnSpc>
                <a:spcPts val="5673"/>
              </a:lnSpc>
              <a:buFont typeface="Arial"/>
              <a:buChar char="•"/>
            </a:pPr>
            <a:r>
              <a:rPr lang="en-US" sz="4052" spc="121">
                <a:solidFill>
                  <a:srgbClr val="150F80"/>
                </a:solidFill>
                <a:latin typeface="Lato"/>
              </a:rPr>
              <a:t>Trash cans must be available, in adequate numbers, and regularly maintained. </a:t>
            </a:r>
          </a:p>
          <a:p>
            <a:pPr algn="l" marL="669072" indent="-334536" lvl="1">
              <a:lnSpc>
                <a:spcPts val="5673"/>
              </a:lnSpc>
              <a:buFont typeface="Arial"/>
              <a:buChar char="•"/>
            </a:pPr>
            <a:r>
              <a:rPr lang="en-US" sz="4052" spc="121">
                <a:solidFill>
                  <a:srgbClr val="150F80"/>
                </a:solidFill>
                <a:latin typeface="Lato"/>
              </a:rPr>
              <a:t>It is recommended cans be made of environmentally friendly products</a:t>
            </a:r>
            <a:r>
              <a:rPr lang="en-US" sz="4052" spc="121">
                <a:solidFill>
                  <a:srgbClr val="150F80"/>
                </a:solidFill>
                <a:latin typeface="Lato"/>
              </a:rPr>
              <a:t>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3924119"/>
            <a:ext cx="557677" cy="509332"/>
            <a:chOff x="0" y="0"/>
            <a:chExt cx="7075429" cy="64620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0" y="952500"/>
            <a:ext cx="18216086" cy="2716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17. Waste disposal bins/containers must be available at the beach in adequate numbers and they must be regularly maintained.</a:t>
            </a:r>
          </a:p>
          <a:p>
            <a:pPr algn="ctr">
              <a:lnSpc>
                <a:spcPts val="5389"/>
              </a:lnSpc>
            </a:pPr>
          </a:p>
          <a:p>
            <a:pPr algn="ctr">
              <a:lnSpc>
                <a:spcPts val="538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6439" y="-2828925"/>
            <a:ext cx="20240879" cy="5657850"/>
            <a:chOff x="0" y="0"/>
            <a:chExt cx="6846914" cy="19138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846915" cy="1913890"/>
            </a:xfrm>
            <a:custGeom>
              <a:avLst/>
              <a:gdLst/>
              <a:ahLst/>
              <a:cxnLst/>
              <a:rect r="r" b="b" t="t" l="l"/>
              <a:pathLst>
                <a:path h="1913890" w="6846915">
                  <a:moveTo>
                    <a:pt x="0" y="0"/>
                  </a:moveTo>
                  <a:lnTo>
                    <a:pt x="6846915" y="0"/>
                  </a:lnTo>
                  <a:lnTo>
                    <a:pt x="6846915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66CC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746600" y="3436152"/>
            <a:ext cx="8149176" cy="5432784"/>
          </a:xfrm>
          <a:custGeom>
            <a:avLst/>
            <a:gdLst/>
            <a:ahLst/>
            <a:cxnLst/>
            <a:rect r="r" b="b" t="t" l="l"/>
            <a:pathLst>
              <a:path h="5432784" w="8149176">
                <a:moveTo>
                  <a:pt x="0" y="0"/>
                </a:moveTo>
                <a:lnTo>
                  <a:pt x="8149176" y="0"/>
                </a:lnTo>
                <a:lnTo>
                  <a:pt x="8149176" y="5432784"/>
                </a:lnTo>
                <a:lnTo>
                  <a:pt x="0" y="5432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952500"/>
            <a:ext cx="18216086" cy="2716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3849">
                <a:solidFill>
                  <a:srgbClr val="FFFFFF"/>
                </a:solidFill>
                <a:latin typeface="Lato Bold"/>
              </a:rPr>
              <a:t>Criterion 18. Facilities for the separation of recyclable waste materials must be available at the beach.</a:t>
            </a:r>
          </a:p>
          <a:p>
            <a:pPr algn="ctr">
              <a:lnSpc>
                <a:spcPts val="5389"/>
              </a:lnSpc>
            </a:pPr>
          </a:p>
          <a:p>
            <a:pPr algn="ctr">
              <a:lnSpc>
                <a:spcPts val="538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791021" y="3592831"/>
            <a:ext cx="7352979" cy="5455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5792" indent="-317896" lvl="1">
              <a:lnSpc>
                <a:spcPts val="5391"/>
              </a:lnSpc>
              <a:buFont typeface="Arial"/>
              <a:buChar char="•"/>
            </a:pPr>
            <a:r>
              <a:rPr lang="en-US" sz="3850" spc="115">
                <a:solidFill>
                  <a:srgbClr val="150F80"/>
                </a:solidFill>
                <a:latin typeface="Lato"/>
              </a:rPr>
              <a:t>Containers must be available for recycling if there is a local facility. </a:t>
            </a:r>
          </a:p>
          <a:p>
            <a:pPr algn="l" marL="635791" indent="-317895" lvl="1">
              <a:lnSpc>
                <a:spcPts val="5391"/>
              </a:lnSpc>
              <a:buFont typeface="Arial"/>
              <a:buChar char="•"/>
            </a:pPr>
            <a:r>
              <a:rPr lang="en-US" sz="3850" spc="115">
                <a:solidFill>
                  <a:srgbClr val="150F80"/>
                </a:solidFill>
                <a:latin typeface="Lato"/>
              </a:rPr>
              <a:t>Recycling should accommodate the collection and separation of as many different materials as possible.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20956" y="3669031"/>
            <a:ext cx="570065" cy="520646"/>
            <a:chOff x="0" y="0"/>
            <a:chExt cx="7075429" cy="64620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63888" y="-17615"/>
              <a:ext cx="7168462" cy="6479680"/>
            </a:xfrm>
            <a:custGeom>
              <a:avLst/>
              <a:gdLst/>
              <a:ahLst/>
              <a:cxnLst/>
              <a:rect r="r" b="b" t="t" l="l"/>
              <a:pathLst>
                <a:path h="6479680" w="7168462">
                  <a:moveTo>
                    <a:pt x="6640215" y="1498689"/>
                  </a:moveTo>
                  <a:cubicBezTo>
                    <a:pt x="5211871" y="1851286"/>
                    <a:pt x="4250613" y="4099332"/>
                    <a:pt x="3840172" y="5059330"/>
                  </a:cubicBezTo>
                  <a:cubicBezTo>
                    <a:pt x="3763436" y="5238765"/>
                    <a:pt x="3702849" y="5380479"/>
                    <a:pt x="3653960" y="5477255"/>
                  </a:cubicBezTo>
                  <a:cubicBezTo>
                    <a:pt x="3310145" y="6158060"/>
                    <a:pt x="3007654" y="6479680"/>
                    <a:pt x="2708533" y="6479680"/>
                  </a:cubicBezTo>
                  <a:cubicBezTo>
                    <a:pt x="2686409" y="6479680"/>
                    <a:pt x="2664348" y="6477955"/>
                    <a:pt x="2642224" y="6474426"/>
                  </a:cubicBezTo>
                  <a:cubicBezTo>
                    <a:pt x="2483095" y="6449252"/>
                    <a:pt x="2269419" y="6324321"/>
                    <a:pt x="2155428" y="5872437"/>
                  </a:cubicBezTo>
                  <a:cubicBezTo>
                    <a:pt x="1998080" y="5248647"/>
                    <a:pt x="1204724" y="3988047"/>
                    <a:pt x="670120" y="3797632"/>
                  </a:cubicBezTo>
                  <a:cubicBezTo>
                    <a:pt x="234057" y="3642351"/>
                    <a:pt x="0" y="3176194"/>
                    <a:pt x="82621" y="2664002"/>
                  </a:cubicBezTo>
                  <a:cubicBezTo>
                    <a:pt x="201316" y="1989706"/>
                    <a:pt x="757536" y="1715533"/>
                    <a:pt x="1220681" y="1799997"/>
                  </a:cubicBezTo>
                  <a:cubicBezTo>
                    <a:pt x="1720113" y="1891019"/>
                    <a:pt x="2237349" y="2517267"/>
                    <a:pt x="2539736" y="2977338"/>
                  </a:cubicBezTo>
                  <a:cubicBezTo>
                    <a:pt x="2597452" y="3065151"/>
                    <a:pt x="2707366" y="3060802"/>
                    <a:pt x="2758680" y="2967135"/>
                  </a:cubicBezTo>
                  <a:cubicBezTo>
                    <a:pt x="3874818" y="929776"/>
                    <a:pt x="5418729" y="75157"/>
                    <a:pt x="5926266" y="46184"/>
                  </a:cubicBezTo>
                  <a:lnTo>
                    <a:pt x="5926266" y="46105"/>
                  </a:lnTo>
                  <a:cubicBezTo>
                    <a:pt x="6281524" y="0"/>
                    <a:pt x="6549621" y="14844"/>
                    <a:pt x="6745305" y="108218"/>
                  </a:cubicBezTo>
                  <a:cubicBezTo>
                    <a:pt x="6967246" y="215503"/>
                    <a:pt x="7109401" y="429445"/>
                    <a:pt x="7135212" y="695462"/>
                  </a:cubicBezTo>
                  <a:cubicBezTo>
                    <a:pt x="7168461" y="1074724"/>
                    <a:pt x="6959109" y="1420029"/>
                    <a:pt x="6640215" y="1498689"/>
                  </a:cubicBezTo>
                  <a:close/>
                </a:path>
              </a:pathLst>
            </a:custGeom>
            <a:solidFill>
              <a:srgbClr val="D7B790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DAFEzikvbNE</dc:identifier>
  <dcterms:modified xsi:type="dcterms:W3CDTF">2011-08-01T06:04:30Z</dcterms:modified>
  <cp:revision>1</cp:revision>
  <dc:title>Waste &amp; Recycling Toolkit_24 Update</dc:title>
</cp:coreProperties>
</file>